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0" r:id="rId6"/>
    <p:sldId id="261" r:id="rId7"/>
    <p:sldId id="271" r:id="rId8"/>
    <p:sldId id="268" r:id="rId9"/>
    <p:sldId id="257" r:id="rId10"/>
    <p:sldId id="265" r:id="rId11"/>
    <p:sldId id="259" r:id="rId12"/>
    <p:sldId id="266" r:id="rId13"/>
    <p:sldId id="258" r:id="rId14"/>
    <p:sldId id="270" r:id="rId15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 userDrawn="1">
          <p15:clr>
            <a:srgbClr val="A4A3A4"/>
          </p15:clr>
        </p15:guide>
        <p15:guide id="2" pos="30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9D53BB-76CA-BA13-A2C9-CE75D9198251}" name="Russell Faulkner" initials="RF" userId="S::russell.faulkner@weduc.com::896b2b36-bf38-42ee-ad04-9e395938d5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04867"/>
    <a:srgbClr val="5973AF"/>
    <a:srgbClr val="14817D"/>
    <a:srgbClr val="AD579C"/>
    <a:srgbClr val="F08372"/>
    <a:srgbClr val="1EA39D"/>
    <a:srgbClr val="29B3AD"/>
    <a:srgbClr val="E44E78"/>
    <a:srgbClr val="F6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DCE83-3E11-48C8-B5F4-69C48C1080E4}" v="46" dt="2023-03-22T18:51:55.499"/>
    <p1510:client id="{C8F6041D-D4ED-2B84-A65E-81F4A429F7CA}" v="459" dt="2023-11-01T11:07:4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90"/>
      </p:cViewPr>
      <p:guideLst>
        <p:guide orient="horz" pos="317"/>
        <p:guide pos="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DCCE-5B97-834A-9686-9B5F3FEED62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830E-CA67-F144-8228-2C0963D0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EAD5EA-D8FE-0F39-3CEC-4E21DEEF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6" y="575962"/>
            <a:ext cx="3756093" cy="622225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B82774A8-1F2A-16ED-F1F9-DEAED9ED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" y="2251836"/>
            <a:ext cx="10691813" cy="3401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C22D4-EF37-BDC2-7C09-9ADB6357E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22384" y="248697"/>
            <a:ext cx="2546919" cy="55121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59B3D-D097-32DB-A169-F6C45BDD933D}"/>
              </a:ext>
            </a:extLst>
          </p:cNvPr>
          <p:cNvSpPr/>
          <p:nvPr/>
        </p:nvSpPr>
        <p:spPr>
          <a:xfrm>
            <a:off x="636622" y="1655217"/>
            <a:ext cx="4170611" cy="1187101"/>
          </a:xfrm>
          <a:prstGeom prst="rect">
            <a:avLst/>
          </a:prstGeom>
          <a:noFill/>
          <a:ln>
            <a:solidFill>
              <a:srgbClr val="E0486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C3C3B"/>
                </a:solidFill>
                <a:ea typeface="Calibri"/>
                <a:cs typeface="Calibri"/>
              </a:rPr>
              <a:t>Add your school logo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16019E-99E3-B242-C5CB-C023C2E4A719}"/>
              </a:ext>
            </a:extLst>
          </p:cNvPr>
          <p:cNvGrpSpPr/>
          <p:nvPr/>
        </p:nvGrpSpPr>
        <p:grpSpPr>
          <a:xfrm>
            <a:off x="-1" y="5167759"/>
            <a:ext cx="10691814" cy="2390083"/>
            <a:chOff x="-1" y="5167759"/>
            <a:chExt cx="10691814" cy="2390083"/>
          </a:xfrm>
        </p:grpSpPr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85A00E3-51C0-AF7C-0F8A-33C8B9313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5167759"/>
              <a:ext cx="10691814" cy="239008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CC43F3-2643-A780-5798-8461BBB65FBE}"/>
                </a:ext>
              </a:extLst>
            </p:cNvPr>
            <p:cNvSpPr/>
            <p:nvPr/>
          </p:nvSpPr>
          <p:spPr>
            <a:xfrm>
              <a:off x="53051" y="5315796"/>
              <a:ext cx="5452261" cy="808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7D342B-6C4F-BB75-89AC-1308F68F4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95" y="1551039"/>
            <a:ext cx="5371201" cy="14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525397" cy="3647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Parent Portal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 Parent Portal enables parents to find child-specific items all in one place such as: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Home learning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Payments*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lvl="1"/>
            <a:r>
              <a:rPr lang="en-US" sz="1100" dirty="0">
                <a:solidFill>
                  <a:srgbClr val="3C3C3B"/>
                </a:solidFill>
                <a:ea typeface="+mn-lt"/>
                <a:cs typeface="+mn-lt"/>
              </a:rPr>
              <a:t>*Only for customers who have </a:t>
            </a:r>
            <a:r>
              <a:rPr lang="en-US" sz="1100" dirty="0" err="1">
                <a:solidFill>
                  <a:srgbClr val="3C3C3B"/>
                </a:solidFill>
                <a:ea typeface="+mn-lt"/>
                <a:cs typeface="+mn-lt"/>
              </a:rPr>
              <a:t>sQuid</a:t>
            </a:r>
            <a:r>
              <a:rPr lang="en-US" sz="1100" dirty="0">
                <a:solidFill>
                  <a:srgbClr val="3C3C3B"/>
                </a:solidFill>
                <a:ea typeface="+mn-lt"/>
                <a:cs typeface="+mn-lt"/>
              </a:rPr>
              <a:t> Payments</a:t>
            </a:r>
          </a:p>
          <a:p>
            <a:pPr lvl="1">
              <a:buFont typeface="Arial" panose="020B0604020202020204" pitchFamily="34" charset="0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259469-53FE-1CE3-9350-1F87D7B0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8270" y="1334909"/>
            <a:ext cx="1720504" cy="3725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9A4600-00F5-8EFF-0CF2-A808C4CAA8F2}"/>
              </a:ext>
            </a:extLst>
          </p:cNvPr>
          <p:cNvGrpSpPr/>
          <p:nvPr/>
        </p:nvGrpSpPr>
        <p:grpSpPr>
          <a:xfrm>
            <a:off x="6128589" y="1344433"/>
            <a:ext cx="1720504" cy="3725999"/>
            <a:chOff x="6128589" y="1344433"/>
            <a:chExt cx="1720504" cy="3725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92B592-D4DD-1D03-25FD-E990956FD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128589" y="1344433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9A5BBF-21D5-D245-DEFA-590B125BDC72}"/>
                </a:ext>
              </a:extLst>
            </p:cNvPr>
            <p:cNvSpPr/>
            <p:nvPr/>
          </p:nvSpPr>
          <p:spPr>
            <a:xfrm>
              <a:off x="6469567" y="4382810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069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537080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Meal Manager* 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The Meal Manager dashboard displays key information such as outstanding payments and low balances. There is also a booking wizard so parents can easily order meals in weekly batches.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r>
              <a:rPr lang="en-US" sz="1100" dirty="0">
                <a:solidFill>
                  <a:srgbClr val="3C3C3B"/>
                </a:solidFill>
                <a:latin typeface="Avenir Light"/>
              </a:rPr>
              <a:t>*Only for customers who have Meal Manager</a:t>
            </a:r>
            <a:endParaRPr lang="en-US" sz="11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2FE46-7B8D-7937-3CDA-5902BC8E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5560" y="1334909"/>
            <a:ext cx="1720504" cy="3725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C6AE1-1188-2273-0D29-057FD79032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86480" y="1334909"/>
            <a:ext cx="1720504" cy="37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924813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6360542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46355"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School Selector</a:t>
            </a:r>
            <a:endParaRPr lang="en-US"/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Parents can easily select between the different schools their children may be attending. 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Upon opening the app, parents simply select which school they want to view information from.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Parents with children at only one school will bypass this and automatically see their own school. </a:t>
            </a:r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955FB-F6E9-0A30-A1B3-7B90782E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92437" y="686813"/>
            <a:ext cx="2068378" cy="44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36403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Bottom Navigation Bar</a:t>
            </a:r>
          </a:p>
          <a:p>
            <a:pPr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 bottom navigation bar contains the most common features used by parents.</a:t>
            </a:r>
          </a:p>
          <a:p>
            <a:pPr algn="l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There is also an additional hamburger navigation menu where less common features can be found. </a:t>
            </a:r>
            <a:br>
              <a:rPr lang="en-GB" sz="2000" dirty="0">
                <a:latin typeface="Avenir Light" panose="020B0402020203020204" pitchFamily="34" charset="77"/>
              </a:rPr>
            </a:b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br>
              <a:rPr lang="en-GB" sz="2400" dirty="0">
                <a:cs typeface="Calibri"/>
              </a:rPr>
            </a:br>
            <a:br>
              <a:rPr lang="en-GB" sz="1600" dirty="0">
                <a:cs typeface="Calibri"/>
              </a:rPr>
            </a:b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BFEEA-A11F-44CC-02A9-19514B5A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2297" y="1334909"/>
            <a:ext cx="1720503" cy="37259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067725-5AE5-A9C1-A967-C2DD45C87163}"/>
              </a:ext>
            </a:extLst>
          </p:cNvPr>
          <p:cNvGrpSpPr/>
          <p:nvPr/>
        </p:nvGrpSpPr>
        <p:grpSpPr>
          <a:xfrm>
            <a:off x="6196457" y="1337306"/>
            <a:ext cx="1796409" cy="3723602"/>
            <a:chOff x="6196457" y="1337306"/>
            <a:chExt cx="1796409" cy="3723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FDF4DB-F561-F284-0D3E-C9F6E1540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27156" y="1337306"/>
              <a:ext cx="1720504" cy="372360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21AA14-8BC7-ABC1-6D5F-25A148778A91}"/>
                </a:ext>
              </a:extLst>
            </p:cNvPr>
            <p:cNvSpPr/>
            <p:nvPr/>
          </p:nvSpPr>
          <p:spPr>
            <a:xfrm>
              <a:off x="6196457" y="4456356"/>
              <a:ext cx="1796409" cy="504255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510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36403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Icons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DF4DB-F561-F284-0D3E-C9F6E154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90643" y="1084191"/>
            <a:ext cx="1994788" cy="431722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84D6453-A5BC-4CB0-F194-4A4C1DC9C292}"/>
              </a:ext>
            </a:extLst>
          </p:cNvPr>
          <p:cNvGrpSpPr/>
          <p:nvPr/>
        </p:nvGrpSpPr>
        <p:grpSpPr>
          <a:xfrm>
            <a:off x="287280" y="2154309"/>
            <a:ext cx="1652522" cy="1218845"/>
            <a:chOff x="245263" y="3000376"/>
            <a:chExt cx="1652522" cy="12188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815DE2-BAC0-6EEE-6979-AF3EE928A070}"/>
                </a:ext>
              </a:extLst>
            </p:cNvPr>
            <p:cNvGrpSpPr/>
            <p:nvPr/>
          </p:nvGrpSpPr>
          <p:grpSpPr>
            <a:xfrm>
              <a:off x="810505" y="3000376"/>
              <a:ext cx="532234" cy="519598"/>
              <a:chOff x="589306" y="3014697"/>
              <a:chExt cx="532234" cy="51959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220A86-40EE-1378-B0B0-2C273C0452B1}"/>
                  </a:ext>
                </a:extLst>
              </p:cNvPr>
              <p:cNvSpPr/>
              <p:nvPr/>
            </p:nvSpPr>
            <p:spPr>
              <a:xfrm>
                <a:off x="58930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B4AF7ED-8CC7-67E9-79A1-FA4B2C2CC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23" y="3179246"/>
                <a:ext cx="304800" cy="19050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247F40-0745-0E64-72EA-45DE17850438}"/>
                </a:ext>
              </a:extLst>
            </p:cNvPr>
            <p:cNvSpPr txBox="1"/>
            <p:nvPr/>
          </p:nvSpPr>
          <p:spPr>
            <a:xfrm>
              <a:off x="245263" y="3542113"/>
              <a:ext cx="16525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Dashboard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Quick Access to Important Information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14A294-6B1F-8CF6-7BB9-A77CC69251F3}"/>
              </a:ext>
            </a:extLst>
          </p:cNvPr>
          <p:cNvGrpSpPr/>
          <p:nvPr/>
        </p:nvGrpSpPr>
        <p:grpSpPr>
          <a:xfrm>
            <a:off x="2421596" y="2152711"/>
            <a:ext cx="1452773" cy="1215029"/>
            <a:chOff x="1980648" y="3014697"/>
            <a:chExt cx="1452773" cy="12150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D3D2FC-6B62-56A4-1834-8EE3DDD82B65}"/>
                </a:ext>
              </a:extLst>
            </p:cNvPr>
            <p:cNvGrpSpPr/>
            <p:nvPr/>
          </p:nvGrpSpPr>
          <p:grpSpPr>
            <a:xfrm>
              <a:off x="2461856" y="3014697"/>
              <a:ext cx="532234" cy="519598"/>
              <a:chOff x="2461856" y="3014697"/>
              <a:chExt cx="532234" cy="51959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F98995-DD13-E8C7-CA7D-EE96B6C35852}"/>
                  </a:ext>
                </a:extLst>
              </p:cNvPr>
              <p:cNvSpPr/>
              <p:nvPr/>
            </p:nvSpPr>
            <p:spPr>
              <a:xfrm>
                <a:off x="246185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2DD46F8-2945-A5E2-938A-5DE268D2C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5573" y="3112571"/>
                <a:ext cx="304800" cy="32385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8D3E0C-BBF8-03FD-E430-F7519BD2BD2C}"/>
                </a:ext>
              </a:extLst>
            </p:cNvPr>
            <p:cNvSpPr txBox="1"/>
            <p:nvPr/>
          </p:nvSpPr>
          <p:spPr>
            <a:xfrm>
              <a:off x="1980648" y="3552618"/>
              <a:ext cx="14527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solidFill>
                    <a:srgbClr val="3C3C3B"/>
                  </a:solidFill>
                  <a:latin typeface="Avenir Light" panose="020B0402020203020204"/>
                </a:rPr>
                <a:t>Parent Section</a:t>
              </a:r>
              <a:endParaRPr lang="en-GB" sz="1400" b="1" dirty="0">
                <a:solidFill>
                  <a:srgbClr val="3C3C3B"/>
                </a:solidFill>
                <a:latin typeface="Avenir Light" panose="020B0402020203020204"/>
              </a:endParaRP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Information About Your Child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17A35D-B2C5-4BE0-0068-0E9BBBC820D5}"/>
              </a:ext>
            </a:extLst>
          </p:cNvPr>
          <p:cNvGrpSpPr/>
          <p:nvPr/>
        </p:nvGrpSpPr>
        <p:grpSpPr>
          <a:xfrm>
            <a:off x="4326867" y="2168630"/>
            <a:ext cx="1473799" cy="1204524"/>
            <a:chOff x="3875184" y="3014697"/>
            <a:chExt cx="1473799" cy="120452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74ABE9E-A4A2-93FF-9F2A-E7C088E8949E}"/>
                </a:ext>
              </a:extLst>
            </p:cNvPr>
            <p:cNvGrpSpPr/>
            <p:nvPr/>
          </p:nvGrpSpPr>
          <p:grpSpPr>
            <a:xfrm>
              <a:off x="4324897" y="3014697"/>
              <a:ext cx="532234" cy="519598"/>
              <a:chOff x="4324897" y="3014697"/>
              <a:chExt cx="532234" cy="51959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D87CCE2-5BAF-D882-5392-7BF3067D371F}"/>
                  </a:ext>
                </a:extLst>
              </p:cNvPr>
              <p:cNvSpPr/>
              <p:nvPr/>
            </p:nvSpPr>
            <p:spPr>
              <a:xfrm>
                <a:off x="4324897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43B101-9647-1327-1DEF-B41F990D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8614" y="3141146"/>
                <a:ext cx="304800" cy="2667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EDDF19-1208-6622-7EF9-BB9BB904C62A}"/>
                </a:ext>
              </a:extLst>
            </p:cNvPr>
            <p:cNvSpPr txBox="1"/>
            <p:nvPr/>
          </p:nvSpPr>
          <p:spPr>
            <a:xfrm>
              <a:off x="3875184" y="3542113"/>
              <a:ext cx="1473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News Feed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News and Updates from School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00AF90-C1B0-0334-237B-4AD0725ECD68}"/>
              </a:ext>
            </a:extLst>
          </p:cNvPr>
          <p:cNvGrpSpPr/>
          <p:nvPr/>
        </p:nvGrpSpPr>
        <p:grpSpPr>
          <a:xfrm>
            <a:off x="318792" y="3918576"/>
            <a:ext cx="1505338" cy="1020269"/>
            <a:chOff x="276775" y="4484936"/>
            <a:chExt cx="1505338" cy="102026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5A7FC4-A786-7460-A083-AC190C1AD654}"/>
                </a:ext>
              </a:extLst>
            </p:cNvPr>
            <p:cNvGrpSpPr/>
            <p:nvPr/>
          </p:nvGrpSpPr>
          <p:grpSpPr>
            <a:xfrm>
              <a:off x="810504" y="4484936"/>
              <a:ext cx="532234" cy="519598"/>
              <a:chOff x="589306" y="4476096"/>
              <a:chExt cx="532234" cy="51959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4FE511-3F99-36C6-EFE2-6ACD66103A35}"/>
                  </a:ext>
                </a:extLst>
              </p:cNvPr>
              <p:cNvSpPr/>
              <p:nvPr/>
            </p:nvSpPr>
            <p:spPr>
              <a:xfrm>
                <a:off x="58930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44FC1AE-CAEA-4863-0A97-79548900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73" y="4583495"/>
                <a:ext cx="266700" cy="30480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3F728D-A9E5-6F9E-7E0B-44FD383B2013}"/>
                </a:ext>
              </a:extLst>
            </p:cNvPr>
            <p:cNvSpPr txBox="1"/>
            <p:nvPr/>
          </p:nvSpPr>
          <p:spPr>
            <a:xfrm>
              <a:off x="276775" y="5012762"/>
              <a:ext cx="1505338" cy="4924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Calendar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School events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F07ACB-3C4B-28F1-215A-0C5BB2251165}"/>
              </a:ext>
            </a:extLst>
          </p:cNvPr>
          <p:cNvGrpSpPr/>
          <p:nvPr/>
        </p:nvGrpSpPr>
        <p:grpSpPr>
          <a:xfrm>
            <a:off x="2864150" y="3909736"/>
            <a:ext cx="532234" cy="519598"/>
            <a:chOff x="2461856" y="4476096"/>
            <a:chExt cx="532234" cy="5195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19FC2A-1879-5856-781E-EAF2B481088D}"/>
                </a:ext>
              </a:extLst>
            </p:cNvPr>
            <p:cNvSpPr/>
            <p:nvPr/>
          </p:nvSpPr>
          <p:spPr>
            <a:xfrm>
              <a:off x="2461856" y="4476096"/>
              <a:ext cx="532234" cy="519598"/>
            </a:xfrm>
            <a:prstGeom prst="rect">
              <a:avLst/>
            </a:prstGeom>
            <a:solidFill>
              <a:srgbClr val="5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5924AFF-81F3-F3AC-3CBD-447782F7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573" y="4583495"/>
              <a:ext cx="304800" cy="3048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06E30E-5EF7-A7F8-749F-31AF06FC587E}"/>
              </a:ext>
            </a:extLst>
          </p:cNvPr>
          <p:cNvSpPr txBox="1"/>
          <p:nvPr/>
        </p:nvSpPr>
        <p:spPr>
          <a:xfrm>
            <a:off x="2484622" y="4446402"/>
            <a:ext cx="1347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3C3C3B"/>
                </a:solidFill>
                <a:latin typeface="Avenir Light" panose="020B0402020203020204"/>
              </a:rPr>
              <a:t>Messages</a:t>
            </a:r>
          </a:p>
          <a:p>
            <a:pPr algn="ctr"/>
            <a:r>
              <a:rPr lang="en-GB" sz="1200" dirty="0">
                <a:solidFill>
                  <a:srgbClr val="3C3C3B"/>
                </a:solidFill>
                <a:latin typeface="Avenir Light" panose="020B0402020203020204"/>
              </a:rPr>
              <a:t>Communications from School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24EAA1-1791-F54A-C7BD-D50A0E654CCA}"/>
              </a:ext>
            </a:extLst>
          </p:cNvPr>
          <p:cNvGrpSpPr/>
          <p:nvPr/>
        </p:nvGrpSpPr>
        <p:grpSpPr>
          <a:xfrm>
            <a:off x="4221824" y="3909736"/>
            <a:ext cx="1526365" cy="1210178"/>
            <a:chOff x="3801654" y="4476096"/>
            <a:chExt cx="1526365" cy="12101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587CFE5-421D-51F2-8895-CAC84279C0D1}"/>
                </a:ext>
              </a:extLst>
            </p:cNvPr>
            <p:cNvGrpSpPr/>
            <p:nvPr/>
          </p:nvGrpSpPr>
          <p:grpSpPr>
            <a:xfrm>
              <a:off x="4324896" y="4476096"/>
              <a:ext cx="532234" cy="519598"/>
              <a:chOff x="4324896" y="4476096"/>
              <a:chExt cx="532234" cy="51959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308760D-27A5-2C0F-7CF3-8BD906B3C45F}"/>
                  </a:ext>
                </a:extLst>
              </p:cNvPr>
              <p:cNvSpPr/>
              <p:nvPr/>
            </p:nvSpPr>
            <p:spPr>
              <a:xfrm>
                <a:off x="432489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F30ADBF-095E-8E2D-0029-A94962692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8613" y="4607307"/>
                <a:ext cx="304800" cy="257175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7351BB-EFDE-D525-A20B-B06C14D805AA}"/>
                </a:ext>
              </a:extLst>
            </p:cNvPr>
            <p:cNvSpPr txBox="1"/>
            <p:nvPr/>
          </p:nvSpPr>
          <p:spPr>
            <a:xfrm>
              <a:off x="3801654" y="5009166"/>
              <a:ext cx="152636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C3C3B"/>
                  </a:solidFill>
                  <a:latin typeface="Avenir Light" panose="020B0402020203020204"/>
                </a:rPr>
                <a:t>Menu</a:t>
              </a:r>
            </a:p>
            <a:p>
              <a:pPr algn="ctr"/>
              <a:r>
                <a:rPr lang="en-GB" sz="1200" dirty="0">
                  <a:solidFill>
                    <a:srgbClr val="3C3C3B"/>
                  </a:solidFill>
                  <a:latin typeface="Avenir Light" panose="020B0402020203020204"/>
                </a:rPr>
                <a:t>Access to Additional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91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Navigation</a:t>
            </a:r>
            <a:endParaRPr lang="en-US" sz="4800" b="1" dirty="0">
              <a:solidFill>
                <a:srgbClr val="E0486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81585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46355" algn="l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Dashboard</a:t>
            </a:r>
            <a:endParaRPr lang="en-US"/>
          </a:p>
          <a:p>
            <a:pPr indent="-46355" algn="l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indent="-46355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For busy parents who want to see important information they need to act on, our dashboard highlights these. </a:t>
            </a:r>
          </a:p>
          <a:p>
            <a:pPr indent="-46355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</a:endParaRPr>
          </a:p>
          <a:p>
            <a:pPr indent="-46355" algn="l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It will display, for example, featured posts (pinned posts), upcoming events and content requiring a parental response, such as consent forms.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indent="-46355"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211A7-7280-D117-F5F0-94F3FE47FAC3}"/>
              </a:ext>
            </a:extLst>
          </p:cNvPr>
          <p:cNvGrpSpPr/>
          <p:nvPr/>
        </p:nvGrpSpPr>
        <p:grpSpPr>
          <a:xfrm>
            <a:off x="6989201" y="1432157"/>
            <a:ext cx="1994787" cy="4317220"/>
            <a:chOff x="6989201" y="1432157"/>
            <a:chExt cx="1994787" cy="4317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9108C6-42DC-9C5F-B27B-6F53BE9D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89201" y="1432157"/>
              <a:ext cx="1994787" cy="43172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904D85-606A-16A6-F7BF-74ADDBB5E4AC}"/>
                </a:ext>
              </a:extLst>
            </p:cNvPr>
            <p:cNvSpPr/>
            <p:nvPr/>
          </p:nvSpPr>
          <p:spPr>
            <a:xfrm>
              <a:off x="7057807" y="508660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3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606328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Newsfeed 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Our newsfeed layout helps users see the latest posts without missing existing pinned posts.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Pinned posts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utilise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 less screen space and are grouped together as featured posts within a horizontally formatted section.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This means users don't need to scroll past historical posts to see new content, they can view important content without it being missed. 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66760D-5815-1B6C-20E3-CCC57B13625A}"/>
              </a:ext>
            </a:extLst>
          </p:cNvPr>
          <p:cNvGrpSpPr/>
          <p:nvPr/>
        </p:nvGrpSpPr>
        <p:grpSpPr>
          <a:xfrm>
            <a:off x="7049162" y="1436957"/>
            <a:ext cx="1996072" cy="4320000"/>
            <a:chOff x="7049162" y="1436957"/>
            <a:chExt cx="1996072" cy="432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7D4D42-DBB6-53A1-F130-EA8C0857E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49162" y="1436957"/>
              <a:ext cx="1996072" cy="432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9AD6A6-A8E5-56A4-A851-DE8FECD3555E}"/>
                </a:ext>
              </a:extLst>
            </p:cNvPr>
            <p:cNvSpPr/>
            <p:nvPr/>
          </p:nvSpPr>
          <p:spPr>
            <a:xfrm>
              <a:off x="7709071" y="508660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AEA1FB-D9BB-7111-DBAA-F496CE7F204C}"/>
                </a:ext>
              </a:extLst>
            </p:cNvPr>
            <p:cNvSpPr/>
            <p:nvPr/>
          </p:nvSpPr>
          <p:spPr>
            <a:xfrm rot="16200000">
              <a:off x="7258180" y="230269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619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604176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Newsfeed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</a:rPr>
              <a:t>Parents who have more than one child at a school can filter their newsfeeds by child.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1A5592-B8DB-A053-BB86-F56315097F76}"/>
              </a:ext>
            </a:extLst>
          </p:cNvPr>
          <p:cNvGrpSpPr/>
          <p:nvPr/>
        </p:nvGrpSpPr>
        <p:grpSpPr>
          <a:xfrm>
            <a:off x="6973676" y="1334910"/>
            <a:ext cx="1998872" cy="4319998"/>
            <a:chOff x="6973676" y="1334910"/>
            <a:chExt cx="1998872" cy="43199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A44B97-FEA2-C9EB-5E03-A19AB13A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77762" y="1334910"/>
              <a:ext cx="1994786" cy="431999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AC456A-9A92-F868-37D6-4A82AE5ACB08}"/>
                </a:ext>
              </a:extLst>
            </p:cNvPr>
            <p:cNvSpPr/>
            <p:nvPr/>
          </p:nvSpPr>
          <p:spPr>
            <a:xfrm>
              <a:off x="6973676" y="3489840"/>
              <a:ext cx="1985643" cy="535797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03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39" y="1334909"/>
            <a:ext cx="5589943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Calendar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Like with the newsfeed filter, parents with children at more than one school can filter calendar events by individual child.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174DF-5160-0ADA-E8BA-529EC9E94DD6}"/>
              </a:ext>
            </a:extLst>
          </p:cNvPr>
          <p:cNvGrpSpPr/>
          <p:nvPr/>
        </p:nvGrpSpPr>
        <p:grpSpPr>
          <a:xfrm>
            <a:off x="6208913" y="1413590"/>
            <a:ext cx="3792060" cy="3754369"/>
            <a:chOff x="6208913" y="1413590"/>
            <a:chExt cx="3792060" cy="3754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004CCF-4E42-631C-8D90-D71B9BD44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280469" y="1413590"/>
              <a:ext cx="1720504" cy="3725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65452F-3927-0850-07F4-D22B60C0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08913" y="1441960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E589E-27DA-4C96-2802-4173A5D0301A}"/>
                </a:ext>
              </a:extLst>
            </p:cNvPr>
            <p:cNvSpPr/>
            <p:nvPr/>
          </p:nvSpPr>
          <p:spPr>
            <a:xfrm>
              <a:off x="6994781" y="4435275"/>
              <a:ext cx="366630" cy="546311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05441C-D58C-8E84-5969-E6FCDF3EA179}"/>
                </a:ext>
              </a:extLst>
            </p:cNvPr>
            <p:cNvSpPr/>
            <p:nvPr/>
          </p:nvSpPr>
          <p:spPr>
            <a:xfrm>
              <a:off x="8276319" y="4088643"/>
              <a:ext cx="1712303" cy="535797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185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E40E6E3-FEC3-FE4A-CAFC-74F3D509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5167960"/>
            <a:ext cx="10699113" cy="239171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F5725E-C879-7833-1681-91ADB3DBF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" y="434658"/>
            <a:ext cx="8355329" cy="2199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E04867"/>
                </a:solidFill>
                <a:latin typeface="Roboto"/>
                <a:ea typeface="Roboto"/>
                <a:cs typeface="Roboto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626-8F9F-9143-CB39-DDF14BDAA6B8}"/>
              </a:ext>
            </a:extLst>
          </p:cNvPr>
          <p:cNvSpPr txBox="1"/>
          <p:nvPr/>
        </p:nvSpPr>
        <p:spPr>
          <a:xfrm>
            <a:off x="434340" y="1334909"/>
            <a:ext cx="3675082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Messages</a:t>
            </a:r>
          </a:p>
          <a:p>
            <a:pPr algn="l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Messages has a search facility, enabling parents to find key messages quickly.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pPr algn="l"/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  <a:p>
            <a:r>
              <a:rPr lang="en-US" sz="2000" dirty="0">
                <a:solidFill>
                  <a:srgbClr val="3C3C3B"/>
                </a:solidFill>
                <a:latin typeface="Avenir Light"/>
              </a:rPr>
              <a:t>They can also create additional folders to store messages in. </a:t>
            </a:r>
            <a:endParaRPr lang="en-US" sz="2000" dirty="0">
              <a:solidFill>
                <a:srgbClr val="3C3C3B"/>
              </a:solidFill>
              <a:latin typeface="Avenir Light" panose="020B04020202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7719-3C52-987E-1AB2-7FE8C6C12682}"/>
              </a:ext>
            </a:extLst>
          </p:cNvPr>
          <p:cNvGrpSpPr/>
          <p:nvPr/>
        </p:nvGrpSpPr>
        <p:grpSpPr>
          <a:xfrm>
            <a:off x="4267516" y="1334909"/>
            <a:ext cx="5679318" cy="3725999"/>
            <a:chOff x="4267516" y="1334909"/>
            <a:chExt cx="5679318" cy="3725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7D3B63-8CA7-522B-EE6D-0B733991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67516" y="1334909"/>
              <a:ext cx="1720504" cy="3725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D57E3-1068-F71B-C4C6-2267337D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226330" y="1334909"/>
              <a:ext cx="1720504" cy="3725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A16690-583A-D6C3-89FF-FB2DE0A5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46923" y="1334909"/>
              <a:ext cx="1720504" cy="37259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6B7529-7273-F712-3EE6-F03BE095C0D0}"/>
                </a:ext>
              </a:extLst>
            </p:cNvPr>
            <p:cNvSpPr/>
            <p:nvPr/>
          </p:nvSpPr>
          <p:spPr>
            <a:xfrm>
              <a:off x="5345612" y="4456348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679CD5-1D93-4C49-C624-B0E5A4C79EF4}"/>
                </a:ext>
              </a:extLst>
            </p:cNvPr>
            <p:cNvSpPr/>
            <p:nvPr/>
          </p:nvSpPr>
          <p:spPr>
            <a:xfrm>
              <a:off x="7310463" y="2019113"/>
              <a:ext cx="314065" cy="472712"/>
            </a:xfrm>
            <a:prstGeom prst="rect">
              <a:avLst/>
            </a:prstGeom>
            <a:noFill/>
            <a:ln w="28575">
              <a:solidFill>
                <a:srgbClr val="E048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284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517ff5-4e32-40a9-85cb-d840bb0e4158" xsi:nil="true"/>
    <lcf76f155ced4ddcb4097134ff3c332f xmlns="48e0ed86-71c9-482a-9d69-6a6da284ea9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E3FBBCAFA744CB77936ACFA1708D8" ma:contentTypeVersion="16" ma:contentTypeDescription="Create a new document." ma:contentTypeScope="" ma:versionID="1eba72b9640c0df219fe4dfbfd9fedc1">
  <xsd:schema xmlns:xsd="http://www.w3.org/2001/XMLSchema" xmlns:xs="http://www.w3.org/2001/XMLSchema" xmlns:p="http://schemas.microsoft.com/office/2006/metadata/properties" xmlns:ns2="48e0ed86-71c9-482a-9d69-6a6da284ea92" xmlns:ns3="54517ff5-4e32-40a9-85cb-d840bb0e4158" targetNamespace="http://schemas.microsoft.com/office/2006/metadata/properties" ma:root="true" ma:fieldsID="6f3c0edb2b031d4bc5a6883ee9645fee" ns2:_="" ns3:_="">
    <xsd:import namespace="48e0ed86-71c9-482a-9d69-6a6da284ea92"/>
    <xsd:import namespace="54517ff5-4e32-40a9-85cb-d840bb0e4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0ed86-71c9-482a-9d69-6a6da284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697e0f-f111-42dd-b1b0-9a313f6e7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17ff5-4e32-40a9-85cb-d840bb0e4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eef0ca3-a600-4889-a705-625b4ffa633a}" ma:internalName="TaxCatchAll" ma:showField="CatchAllData" ma:web="54517ff5-4e32-40a9-85cb-d840bb0e4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F12BF-9B76-400B-8C08-B7D02102206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8e0ed86-71c9-482a-9d69-6a6da284ea92"/>
    <ds:schemaRef ds:uri="54517ff5-4e32-40a9-85cb-d840bb0e4158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75BD9F-3380-4C73-9265-421833DD72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91C57-75F8-4AC4-A663-BA69F7204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0ed86-71c9-482a-9d69-6a6da284ea92"/>
    <ds:schemaRef ds:uri="54517ff5-4e32-40a9-85cb-d840bb0e4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</TotalTime>
  <Words>381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Light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Jarvis</dc:creator>
  <cp:lastModifiedBy>Burns, Adam</cp:lastModifiedBy>
  <cp:revision>126</cp:revision>
  <cp:lastPrinted>2025-09-03T11:59:05Z</cp:lastPrinted>
  <dcterms:created xsi:type="dcterms:W3CDTF">2022-05-23T18:58:22Z</dcterms:created>
  <dcterms:modified xsi:type="dcterms:W3CDTF">2025-09-03T12:00:20Z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0x0101007EDE3FBBCAFA744CB77936ACFA1708D8</vt:lpwstr>
  </property>
  <property fmtid="{D5CDD505-2E9C-101B-9397-08002B2CF9AE}" pid="3" name="MediaServiceImageTags">
    <vt:lpwstr/>
  </property>
</Properties>
</file>