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  <p:sldId id="260" r:id="rId6"/>
    <p:sldId id="261" r:id="rId7"/>
    <p:sldId id="271" r:id="rId8"/>
    <p:sldId id="268" r:id="rId9"/>
    <p:sldId id="257" r:id="rId10"/>
    <p:sldId id="265" r:id="rId11"/>
    <p:sldId id="259" r:id="rId12"/>
    <p:sldId id="266" r:id="rId13"/>
    <p:sldId id="258" r:id="rId14"/>
    <p:sldId id="270" r:id="rId15"/>
  </p:sldIdLst>
  <p:sldSz cx="1069181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" userDrawn="1">
          <p15:clr>
            <a:srgbClr val="A4A3A4"/>
          </p15:clr>
        </p15:guide>
        <p15:guide id="2" pos="30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79D53BB-76CA-BA13-A2C9-CE75D9198251}" name="Russell Faulkner" initials="RF" userId="S::russell.faulkner@weduc.com::896b2b36-bf38-42ee-ad04-9e395938d50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C3B"/>
    <a:srgbClr val="E04867"/>
    <a:srgbClr val="5973AF"/>
    <a:srgbClr val="14817D"/>
    <a:srgbClr val="AD579C"/>
    <a:srgbClr val="F08372"/>
    <a:srgbClr val="1EA39D"/>
    <a:srgbClr val="29B3AD"/>
    <a:srgbClr val="E44E78"/>
    <a:srgbClr val="F6C8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7DCE83-3E11-48C8-B5F4-69C48C1080E4}" v="46" dt="2023-03-22T18:51:55.499"/>
    <p1510:client id="{C8F6041D-D4ED-2B84-A65E-81F4A429F7CA}" v="459" dt="2023-11-01T11:07:46.9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602" y="90"/>
      </p:cViewPr>
      <p:guideLst>
        <p:guide orient="horz" pos="317"/>
        <p:guide pos="3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02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694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9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37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993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91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6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413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7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578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020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ADCCE-5B97-834A-9686-9B5F3FEED622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A830E-CA67-F144-8228-2C0963D0D4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25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C7EAD5EA-D8FE-0F39-3CEC-4E21DEEF0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606" y="575962"/>
            <a:ext cx="3756093" cy="622225"/>
          </a:xfrm>
          <a:prstGeom prst="rect">
            <a:avLst/>
          </a:prstGeom>
        </p:spPr>
      </p:pic>
      <p:pic>
        <p:nvPicPr>
          <p:cNvPr id="11" name="Picture 10" descr="Shape, arrow&#10;&#10;Description automatically generated">
            <a:extLst>
              <a:ext uri="{FF2B5EF4-FFF2-40B4-BE49-F238E27FC236}">
                <a16:creationId xmlns:a16="http://schemas.microsoft.com/office/drawing/2014/main" id="{B82774A8-1F2A-16ED-F1F9-DEAED9EDE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0" y="2251836"/>
            <a:ext cx="10691813" cy="3401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5C22D4-EF37-BDC2-7C09-9ADB6357E1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322384" y="248697"/>
            <a:ext cx="2546919" cy="55121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D559B3D-D097-32DB-A169-F6C45BDD933D}"/>
              </a:ext>
            </a:extLst>
          </p:cNvPr>
          <p:cNvSpPr/>
          <p:nvPr/>
        </p:nvSpPr>
        <p:spPr>
          <a:xfrm>
            <a:off x="636622" y="1655217"/>
            <a:ext cx="4170611" cy="1187101"/>
          </a:xfrm>
          <a:prstGeom prst="rect">
            <a:avLst/>
          </a:prstGeom>
          <a:noFill/>
          <a:ln>
            <a:solidFill>
              <a:srgbClr val="E04867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3C3C3B"/>
                </a:solidFill>
                <a:ea typeface="Calibri"/>
                <a:cs typeface="Calibri"/>
              </a:rPr>
              <a:t>Add your school logo here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16019E-99E3-B242-C5CB-C023C2E4A719}"/>
              </a:ext>
            </a:extLst>
          </p:cNvPr>
          <p:cNvGrpSpPr/>
          <p:nvPr/>
        </p:nvGrpSpPr>
        <p:grpSpPr>
          <a:xfrm>
            <a:off x="-1" y="5167759"/>
            <a:ext cx="10691814" cy="2390083"/>
            <a:chOff x="-1" y="5167759"/>
            <a:chExt cx="10691814" cy="2390083"/>
          </a:xfrm>
        </p:grpSpPr>
        <p:pic>
          <p:nvPicPr>
            <p:cNvPr id="4" name="Picture 3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C85A00E3-51C0-AF7C-0F8A-33C8B9313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" y="5167759"/>
              <a:ext cx="10691814" cy="2390083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CCC43F3-2643-A780-5798-8461BBB65FBE}"/>
                </a:ext>
              </a:extLst>
            </p:cNvPr>
            <p:cNvSpPr/>
            <p:nvPr/>
          </p:nvSpPr>
          <p:spPr>
            <a:xfrm>
              <a:off x="53051" y="5315796"/>
              <a:ext cx="5452261" cy="8089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B7D342B-6C4F-BB75-89AC-1308F68F4B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595" y="1551039"/>
            <a:ext cx="5371201" cy="145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11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AE40E6E3-FEC3-FE4A-CAFC-74F3D509A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" y="5167960"/>
            <a:ext cx="10699113" cy="239171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AF5725E-C879-7833-1681-91ADB3DBF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340" y="434658"/>
            <a:ext cx="8355329" cy="21993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b="1" dirty="0">
                <a:solidFill>
                  <a:srgbClr val="E04867"/>
                </a:solidFill>
                <a:latin typeface="Roboto"/>
                <a:ea typeface="Roboto"/>
                <a:cs typeface="Roboto"/>
              </a:rPr>
              <a:t>Features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B5626-8F9F-9143-CB39-DDF14BDAA6B8}"/>
              </a:ext>
            </a:extLst>
          </p:cNvPr>
          <p:cNvSpPr txBox="1"/>
          <p:nvPr/>
        </p:nvSpPr>
        <p:spPr>
          <a:xfrm>
            <a:off x="434339" y="1334909"/>
            <a:ext cx="5525397" cy="36471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 panose="020B0402020203020204" pitchFamily="34" charset="77"/>
              </a:rPr>
              <a:t>Parent Portal</a:t>
            </a:r>
          </a:p>
          <a:p>
            <a:pPr algn="l"/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algn="l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The Parent Portal enables parents to find child-specific items all in one place such as:</a:t>
            </a:r>
          </a:p>
          <a:p>
            <a:pPr algn="l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 panose="020B0402020203020204" pitchFamily="34" charset="77"/>
              </a:rPr>
              <a:t>Home learning tasks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Payments*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Forms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/>
            </a:endParaRPr>
          </a:p>
          <a:p>
            <a:pPr lvl="1"/>
            <a:r>
              <a:rPr lang="en-US" sz="1100" dirty="0">
                <a:solidFill>
                  <a:srgbClr val="3C3C3B"/>
                </a:solidFill>
                <a:ea typeface="+mn-lt"/>
                <a:cs typeface="+mn-lt"/>
              </a:rPr>
              <a:t>*Only for customers who have </a:t>
            </a:r>
            <a:r>
              <a:rPr lang="en-US" sz="1100" dirty="0" err="1">
                <a:solidFill>
                  <a:srgbClr val="3C3C3B"/>
                </a:solidFill>
                <a:ea typeface="+mn-lt"/>
                <a:cs typeface="+mn-lt"/>
              </a:rPr>
              <a:t>sQuid</a:t>
            </a:r>
            <a:r>
              <a:rPr lang="en-US" sz="1100" dirty="0">
                <a:solidFill>
                  <a:srgbClr val="3C3C3B"/>
                </a:solidFill>
                <a:ea typeface="+mn-lt"/>
                <a:cs typeface="+mn-lt"/>
              </a:rPr>
              <a:t> Payments</a:t>
            </a:r>
          </a:p>
          <a:p>
            <a:pPr lvl="1">
              <a:buFont typeface="Arial" panose="020B0604020202020204" pitchFamily="34" charset="0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59469-53FE-1CE3-9350-1F87D7B0B3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98270" y="1334909"/>
            <a:ext cx="1720504" cy="372599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19A4600-00F5-8EFF-0CF2-A808C4CAA8F2}"/>
              </a:ext>
            </a:extLst>
          </p:cNvPr>
          <p:cNvGrpSpPr/>
          <p:nvPr/>
        </p:nvGrpSpPr>
        <p:grpSpPr>
          <a:xfrm>
            <a:off x="6128589" y="1344433"/>
            <a:ext cx="1720504" cy="3725999"/>
            <a:chOff x="6128589" y="1344433"/>
            <a:chExt cx="1720504" cy="37259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C92B592-D4DD-1D03-25FD-E990956FD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128589" y="1344433"/>
              <a:ext cx="1720504" cy="372599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49A5BBF-21D5-D245-DEFA-590B125BDC72}"/>
                </a:ext>
              </a:extLst>
            </p:cNvPr>
            <p:cNvSpPr/>
            <p:nvPr/>
          </p:nvSpPr>
          <p:spPr>
            <a:xfrm>
              <a:off x="6469567" y="4382810"/>
              <a:ext cx="314065" cy="472712"/>
            </a:xfrm>
            <a:prstGeom prst="rect">
              <a:avLst/>
            </a:prstGeom>
            <a:noFill/>
            <a:ln w="28575">
              <a:solidFill>
                <a:srgbClr val="E0486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80694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AE40E6E3-FEC3-FE4A-CAFC-74F3D509A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" y="5167960"/>
            <a:ext cx="10699113" cy="239171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AF5725E-C879-7833-1681-91ADB3DBF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340" y="434658"/>
            <a:ext cx="8355329" cy="21993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b="1" dirty="0">
                <a:solidFill>
                  <a:srgbClr val="E04867"/>
                </a:solidFill>
                <a:latin typeface="Roboto"/>
                <a:ea typeface="Roboto"/>
                <a:cs typeface="Roboto"/>
              </a:rPr>
              <a:t>Features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B5626-8F9F-9143-CB39-DDF14BDAA6B8}"/>
              </a:ext>
            </a:extLst>
          </p:cNvPr>
          <p:cNvSpPr txBox="1"/>
          <p:nvPr/>
        </p:nvSpPr>
        <p:spPr>
          <a:xfrm>
            <a:off x="434340" y="1334909"/>
            <a:ext cx="5370804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Meal Manager* 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algn="l"/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r>
              <a:rPr lang="en-US" sz="2000" dirty="0">
                <a:solidFill>
                  <a:srgbClr val="3C3C3B"/>
                </a:solidFill>
                <a:latin typeface="Avenir Light"/>
              </a:rPr>
              <a:t>The Meal Manager dashboard displays key information such as outstanding payments and low balances. There is also a booking wizard so parents can easily order meals in weekly batches. </a:t>
            </a:r>
            <a:endParaRPr lang="en-US" sz="2000" dirty="0">
              <a:solidFill>
                <a:srgbClr val="3C3C3B"/>
              </a:solidFill>
              <a:latin typeface="Avenir Light" panose="020B0402020203020204" pitchFamily="34" charset="77"/>
            </a:endParaRPr>
          </a:p>
          <a:p>
            <a:pPr algn="l"/>
            <a:endParaRPr lang="en-US" sz="2000" dirty="0">
              <a:solidFill>
                <a:srgbClr val="3C3C3B"/>
              </a:solidFill>
              <a:latin typeface="Avenir Light" panose="020B0402020203020204" pitchFamily="34" charset="77"/>
            </a:endParaRPr>
          </a:p>
          <a:p>
            <a:endParaRPr lang="en-US" sz="2000" dirty="0">
              <a:solidFill>
                <a:srgbClr val="3C3C3B"/>
              </a:solidFill>
              <a:latin typeface="Avenir Light" panose="020B0402020203020204" pitchFamily="34" charset="77"/>
            </a:endParaRPr>
          </a:p>
          <a:p>
            <a:endParaRPr lang="en-US" sz="2000" dirty="0">
              <a:solidFill>
                <a:srgbClr val="3C3C3B"/>
              </a:solidFill>
              <a:latin typeface="Avenir Light" panose="020B0402020203020204" pitchFamily="34" charset="77"/>
            </a:endParaRPr>
          </a:p>
          <a:p>
            <a:endParaRPr lang="en-US" sz="2000" dirty="0">
              <a:solidFill>
                <a:srgbClr val="3C3C3B"/>
              </a:solidFill>
              <a:latin typeface="Avenir Light" panose="020B0402020203020204" pitchFamily="34" charset="77"/>
            </a:endParaRPr>
          </a:p>
          <a:p>
            <a:endParaRPr lang="en-US" sz="2000" dirty="0">
              <a:solidFill>
                <a:srgbClr val="3C3C3B"/>
              </a:solidFill>
              <a:latin typeface="Avenir Light" panose="020B0402020203020204" pitchFamily="34" charset="77"/>
            </a:endParaRPr>
          </a:p>
          <a:p>
            <a:endParaRPr lang="en-US" sz="2000" dirty="0">
              <a:solidFill>
                <a:srgbClr val="3C3C3B"/>
              </a:solidFill>
              <a:latin typeface="Avenir Light" panose="020B0402020203020204" pitchFamily="34" charset="77"/>
            </a:endParaRPr>
          </a:p>
          <a:p>
            <a:r>
              <a:rPr lang="en-US" sz="1100" dirty="0">
                <a:solidFill>
                  <a:srgbClr val="3C3C3B"/>
                </a:solidFill>
                <a:latin typeface="Avenir Light"/>
              </a:rPr>
              <a:t>*Only for customers who have Meal Manager</a:t>
            </a:r>
            <a:endParaRPr lang="en-US" sz="1100" dirty="0">
              <a:solidFill>
                <a:srgbClr val="3C3C3B"/>
              </a:solidFill>
              <a:latin typeface="Avenir Light" panose="020B0402020203020204" pitchFamily="34" charset="77"/>
            </a:endParaRP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62FE46-7B8D-7937-3CDA-5902BC8E53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85560" y="1334909"/>
            <a:ext cx="1720504" cy="37259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7C6AE1-1188-2273-0D29-057FD79032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086480" y="1334909"/>
            <a:ext cx="1720504" cy="372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67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AE40E6E3-FEC3-FE4A-CAFC-74F3D509A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" y="5167960"/>
            <a:ext cx="10699113" cy="239171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AF5725E-C879-7833-1681-91ADB3DBF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340" y="434658"/>
            <a:ext cx="8924813" cy="21993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b="1" dirty="0">
                <a:solidFill>
                  <a:srgbClr val="E04867"/>
                </a:solidFill>
                <a:latin typeface="Roboto"/>
                <a:ea typeface="Roboto"/>
                <a:cs typeface="Roboto"/>
              </a:rPr>
              <a:t>Navigation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B5626-8F9F-9143-CB39-DDF14BDAA6B8}"/>
              </a:ext>
            </a:extLst>
          </p:cNvPr>
          <p:cNvSpPr txBox="1"/>
          <p:nvPr/>
        </p:nvSpPr>
        <p:spPr>
          <a:xfrm>
            <a:off x="434340" y="1334909"/>
            <a:ext cx="6360542" cy="34778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indent="-46355" algn="l"/>
            <a:r>
              <a: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 panose="020B0402020203020204" pitchFamily="34" charset="77"/>
              </a:rPr>
              <a:t>School Selector</a:t>
            </a:r>
            <a:endParaRPr lang="en-US"/>
          </a:p>
          <a:p>
            <a:pPr indent="-46355" algn="l"/>
            <a:endParaRPr lang="en-GB" sz="2000" b="1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indent="-46355"/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Parents can easily select between the different schools their children may be attending. </a:t>
            </a:r>
            <a:endParaRPr lang="en-GB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indent="-46355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indent="-46355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Upon opening the app, parents simply select which school they want to view information from. 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indent="-46355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indent="-46355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 panose="020B0402020203020204" pitchFamily="34" charset="77"/>
              </a:rPr>
              <a:t>Parents with children at only one school will bypass this and automatically see their own school. </a:t>
            </a:r>
          </a:p>
          <a:p>
            <a:pPr indent="-46355" algn="l"/>
            <a:endParaRPr lang="en-GB" sz="2000" b="1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D955FB-F6E9-0A30-A1B3-7B90782E9E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92437" y="686813"/>
            <a:ext cx="2068378" cy="448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94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AE40E6E3-FEC3-FE4A-CAFC-74F3D509A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" y="5167960"/>
            <a:ext cx="10699113" cy="239171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AF5725E-C879-7833-1681-91ADB3DBF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340" y="434658"/>
            <a:ext cx="8355329" cy="21993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b="1" dirty="0">
                <a:solidFill>
                  <a:srgbClr val="E04867"/>
                </a:solidFill>
                <a:latin typeface="Roboto"/>
                <a:ea typeface="Roboto"/>
                <a:cs typeface="Roboto"/>
              </a:rPr>
              <a:t>Navigation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B5626-8F9F-9143-CB39-DDF14BDAA6B8}"/>
              </a:ext>
            </a:extLst>
          </p:cNvPr>
          <p:cNvSpPr txBox="1"/>
          <p:nvPr/>
        </p:nvSpPr>
        <p:spPr>
          <a:xfrm>
            <a:off x="434339" y="1334909"/>
            <a:ext cx="5364033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 panose="020B0402020203020204" pitchFamily="34" charset="77"/>
              </a:rPr>
              <a:t>Bottom Navigation Bar</a:t>
            </a:r>
          </a:p>
          <a:p>
            <a:pPr algn="l"/>
            <a:endParaRPr lang="en-GB" sz="2000" b="1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The bottom navigation bar contains the most common features used by parents.</a:t>
            </a:r>
          </a:p>
          <a:p>
            <a:pPr algn="l"/>
            <a:endParaRPr lang="en-GB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There is also an additional hamburger navigation menu where less common features can be found. </a:t>
            </a:r>
            <a:br>
              <a:rPr lang="en-GB" sz="2000" dirty="0">
                <a:latin typeface="Avenir Light" panose="020B0402020203020204" pitchFamily="34" charset="77"/>
              </a:rPr>
            </a:br>
            <a:endParaRPr lang="en-GB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algn="l"/>
            <a:br>
              <a:rPr lang="en-GB" sz="2400" dirty="0">
                <a:cs typeface="Calibri"/>
              </a:rPr>
            </a:br>
            <a:br>
              <a:rPr lang="en-GB" sz="1600" dirty="0">
                <a:cs typeface="Calibri"/>
              </a:rPr>
            </a:br>
            <a:endParaRPr lang="en-GB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BFEEA-A11F-44CC-02A9-19514B5A07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112297" y="1334909"/>
            <a:ext cx="1720503" cy="372599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1067725-5AE5-A9C1-A967-C2DD45C87163}"/>
              </a:ext>
            </a:extLst>
          </p:cNvPr>
          <p:cNvGrpSpPr/>
          <p:nvPr/>
        </p:nvGrpSpPr>
        <p:grpSpPr>
          <a:xfrm>
            <a:off x="6196457" y="1337306"/>
            <a:ext cx="1796409" cy="3723602"/>
            <a:chOff x="6196457" y="1337306"/>
            <a:chExt cx="1796409" cy="372360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7FDF4DB-F561-F284-0D3E-C9F6E1540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227156" y="1337306"/>
              <a:ext cx="1720504" cy="3723602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521AA14-8BC7-ABC1-6D5F-25A148778A91}"/>
                </a:ext>
              </a:extLst>
            </p:cNvPr>
            <p:cNvSpPr/>
            <p:nvPr/>
          </p:nvSpPr>
          <p:spPr>
            <a:xfrm>
              <a:off x="6196457" y="4456356"/>
              <a:ext cx="1796409" cy="504255"/>
            </a:xfrm>
            <a:prstGeom prst="rect">
              <a:avLst/>
            </a:prstGeom>
            <a:noFill/>
            <a:ln w="28575">
              <a:solidFill>
                <a:srgbClr val="E0486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22510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AE40E6E3-FEC3-FE4A-CAFC-74F3D509A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" y="5167960"/>
            <a:ext cx="10699113" cy="239171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AF5725E-C879-7833-1681-91ADB3DBF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340" y="434658"/>
            <a:ext cx="8355329" cy="21993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b="1" dirty="0">
                <a:solidFill>
                  <a:srgbClr val="E04867"/>
                </a:solidFill>
                <a:latin typeface="Roboto"/>
                <a:ea typeface="Roboto"/>
                <a:cs typeface="Roboto"/>
              </a:rPr>
              <a:t>Navigation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B5626-8F9F-9143-CB39-DDF14BDAA6B8}"/>
              </a:ext>
            </a:extLst>
          </p:cNvPr>
          <p:cNvSpPr txBox="1"/>
          <p:nvPr/>
        </p:nvSpPr>
        <p:spPr>
          <a:xfrm>
            <a:off x="434339" y="1334909"/>
            <a:ext cx="536403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Icons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Avenir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FDF4DB-F561-F284-0D3E-C9F6E1540F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90643" y="1084191"/>
            <a:ext cx="1994788" cy="4317222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384D6453-A5BC-4CB0-F194-4A4C1DC9C292}"/>
              </a:ext>
            </a:extLst>
          </p:cNvPr>
          <p:cNvGrpSpPr/>
          <p:nvPr/>
        </p:nvGrpSpPr>
        <p:grpSpPr>
          <a:xfrm>
            <a:off x="287280" y="2154309"/>
            <a:ext cx="1652522" cy="1218845"/>
            <a:chOff x="245263" y="3000376"/>
            <a:chExt cx="1652522" cy="121884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B815DE2-BAC0-6EEE-6979-AF3EE928A070}"/>
                </a:ext>
              </a:extLst>
            </p:cNvPr>
            <p:cNvGrpSpPr/>
            <p:nvPr/>
          </p:nvGrpSpPr>
          <p:grpSpPr>
            <a:xfrm>
              <a:off x="810505" y="3000376"/>
              <a:ext cx="532234" cy="519598"/>
              <a:chOff x="589306" y="3014697"/>
              <a:chExt cx="532234" cy="519598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1220A86-40EE-1378-B0B0-2C273C0452B1}"/>
                  </a:ext>
                </a:extLst>
              </p:cNvPr>
              <p:cNvSpPr/>
              <p:nvPr/>
            </p:nvSpPr>
            <p:spPr>
              <a:xfrm>
                <a:off x="589306" y="3014697"/>
                <a:ext cx="532234" cy="519598"/>
              </a:xfrm>
              <a:prstGeom prst="rect">
                <a:avLst/>
              </a:prstGeom>
              <a:solidFill>
                <a:srgbClr val="59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5B4AF7ED-8CC7-67E9-79A1-FA4B2C2CC2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3023" y="3179246"/>
                <a:ext cx="304800" cy="190500"/>
              </a:xfrm>
              <a:prstGeom prst="rect">
                <a:avLst/>
              </a:prstGeom>
            </p:spPr>
          </p:pic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247F40-0745-0E64-72EA-45DE17850438}"/>
                </a:ext>
              </a:extLst>
            </p:cNvPr>
            <p:cNvSpPr txBox="1"/>
            <p:nvPr/>
          </p:nvSpPr>
          <p:spPr>
            <a:xfrm>
              <a:off x="245263" y="3542113"/>
              <a:ext cx="16525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3C3C3B"/>
                  </a:solidFill>
                  <a:latin typeface="Avenir Light" panose="020B0402020203020204"/>
                </a:rPr>
                <a:t>Dashboard</a:t>
              </a:r>
            </a:p>
            <a:p>
              <a:pPr algn="ctr"/>
              <a:r>
                <a:rPr lang="en-GB" sz="1200" dirty="0">
                  <a:solidFill>
                    <a:srgbClr val="3C3C3B"/>
                  </a:solidFill>
                  <a:latin typeface="Avenir Light" panose="020B0402020203020204"/>
                </a:rPr>
                <a:t>Quick Access to Important Information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214A294-6B1F-8CF6-7BB9-A77CC69251F3}"/>
              </a:ext>
            </a:extLst>
          </p:cNvPr>
          <p:cNvGrpSpPr/>
          <p:nvPr/>
        </p:nvGrpSpPr>
        <p:grpSpPr>
          <a:xfrm>
            <a:off x="2421596" y="2152711"/>
            <a:ext cx="1452773" cy="1215029"/>
            <a:chOff x="1980648" y="3014697"/>
            <a:chExt cx="1452773" cy="1215029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CD3D2FC-6B62-56A4-1834-8EE3DDD82B65}"/>
                </a:ext>
              </a:extLst>
            </p:cNvPr>
            <p:cNvGrpSpPr/>
            <p:nvPr/>
          </p:nvGrpSpPr>
          <p:grpSpPr>
            <a:xfrm>
              <a:off x="2461856" y="3014697"/>
              <a:ext cx="532234" cy="519598"/>
              <a:chOff x="2461856" y="3014697"/>
              <a:chExt cx="532234" cy="519598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4F98995-DD13-E8C7-CA7D-EE96B6C35852}"/>
                  </a:ext>
                </a:extLst>
              </p:cNvPr>
              <p:cNvSpPr/>
              <p:nvPr/>
            </p:nvSpPr>
            <p:spPr>
              <a:xfrm>
                <a:off x="2461856" y="3014697"/>
                <a:ext cx="532234" cy="519598"/>
              </a:xfrm>
              <a:prstGeom prst="rect">
                <a:avLst/>
              </a:prstGeom>
              <a:solidFill>
                <a:srgbClr val="59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D2DD46F8-2945-A5E2-938A-5DE268D2CB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5573" y="3112571"/>
                <a:ext cx="304800" cy="323850"/>
              </a:xfrm>
              <a:prstGeom prst="rect">
                <a:avLst/>
              </a:prstGeom>
            </p:spPr>
          </p:pic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98D3E0C-BBF8-03FD-E430-F7519BD2BD2C}"/>
                </a:ext>
              </a:extLst>
            </p:cNvPr>
            <p:cNvSpPr txBox="1"/>
            <p:nvPr/>
          </p:nvSpPr>
          <p:spPr>
            <a:xfrm>
              <a:off x="1980648" y="3552618"/>
              <a:ext cx="14527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>
                  <a:solidFill>
                    <a:srgbClr val="3C3C3B"/>
                  </a:solidFill>
                  <a:latin typeface="Avenir Light" panose="020B0402020203020204"/>
                </a:rPr>
                <a:t>Parent Section</a:t>
              </a:r>
              <a:endParaRPr lang="en-GB" sz="1400" b="1" dirty="0">
                <a:solidFill>
                  <a:srgbClr val="3C3C3B"/>
                </a:solidFill>
                <a:latin typeface="Avenir Light" panose="020B0402020203020204"/>
              </a:endParaRPr>
            </a:p>
            <a:p>
              <a:pPr algn="ctr"/>
              <a:r>
                <a:rPr lang="en-GB" sz="1200" dirty="0">
                  <a:solidFill>
                    <a:srgbClr val="3C3C3B"/>
                  </a:solidFill>
                  <a:latin typeface="Avenir Light" panose="020B0402020203020204"/>
                </a:rPr>
                <a:t>Information About Your Child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217A35D-B2C5-4BE0-0068-0E9BBBC820D5}"/>
              </a:ext>
            </a:extLst>
          </p:cNvPr>
          <p:cNvGrpSpPr/>
          <p:nvPr/>
        </p:nvGrpSpPr>
        <p:grpSpPr>
          <a:xfrm>
            <a:off x="4326867" y="2168630"/>
            <a:ext cx="1473799" cy="1204524"/>
            <a:chOff x="3875184" y="3014697"/>
            <a:chExt cx="1473799" cy="120452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E74ABE9E-A4A2-93FF-9F2A-E7C088E8949E}"/>
                </a:ext>
              </a:extLst>
            </p:cNvPr>
            <p:cNvGrpSpPr/>
            <p:nvPr/>
          </p:nvGrpSpPr>
          <p:grpSpPr>
            <a:xfrm>
              <a:off x="4324897" y="3014697"/>
              <a:ext cx="532234" cy="519598"/>
              <a:chOff x="4324897" y="3014697"/>
              <a:chExt cx="532234" cy="519598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D87CCE2-5BAF-D882-5392-7BF3067D371F}"/>
                  </a:ext>
                </a:extLst>
              </p:cNvPr>
              <p:cNvSpPr/>
              <p:nvPr/>
            </p:nvSpPr>
            <p:spPr>
              <a:xfrm>
                <a:off x="4324897" y="3014697"/>
                <a:ext cx="532234" cy="519598"/>
              </a:xfrm>
              <a:prstGeom prst="rect">
                <a:avLst/>
              </a:prstGeom>
              <a:solidFill>
                <a:srgbClr val="59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4043B101-9647-1327-1DEF-B41F990DC9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38614" y="3141146"/>
                <a:ext cx="304800" cy="266700"/>
              </a:xfrm>
              <a:prstGeom prst="rect">
                <a:avLst/>
              </a:prstGeom>
            </p:spPr>
          </p:pic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3EDDF19-1208-6622-7EF9-BB9BB904C62A}"/>
                </a:ext>
              </a:extLst>
            </p:cNvPr>
            <p:cNvSpPr txBox="1"/>
            <p:nvPr/>
          </p:nvSpPr>
          <p:spPr>
            <a:xfrm>
              <a:off x="3875184" y="3542113"/>
              <a:ext cx="1473799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3C3C3B"/>
                  </a:solidFill>
                  <a:latin typeface="Avenir Light" panose="020B0402020203020204"/>
                </a:rPr>
                <a:t>News Feed</a:t>
              </a:r>
            </a:p>
            <a:p>
              <a:pPr algn="ctr"/>
              <a:r>
                <a:rPr lang="en-GB" sz="1200" dirty="0">
                  <a:solidFill>
                    <a:srgbClr val="3C3C3B"/>
                  </a:solidFill>
                  <a:latin typeface="Avenir Light" panose="020B0402020203020204"/>
                </a:rPr>
                <a:t>News and Updates from School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700AF90-C1B0-0334-237B-4AD0725ECD68}"/>
              </a:ext>
            </a:extLst>
          </p:cNvPr>
          <p:cNvGrpSpPr/>
          <p:nvPr/>
        </p:nvGrpSpPr>
        <p:grpSpPr>
          <a:xfrm>
            <a:off x="318792" y="3918576"/>
            <a:ext cx="1505338" cy="1020269"/>
            <a:chOff x="276775" y="4484936"/>
            <a:chExt cx="1505338" cy="1020269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05A7FC4-A786-7460-A083-AC190C1AD654}"/>
                </a:ext>
              </a:extLst>
            </p:cNvPr>
            <p:cNvGrpSpPr/>
            <p:nvPr/>
          </p:nvGrpSpPr>
          <p:grpSpPr>
            <a:xfrm>
              <a:off x="810504" y="4484936"/>
              <a:ext cx="532234" cy="519598"/>
              <a:chOff x="589306" y="4476096"/>
              <a:chExt cx="532234" cy="519598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84FE511-3F99-36C6-EFE2-6ACD66103A35}"/>
                  </a:ext>
                </a:extLst>
              </p:cNvPr>
              <p:cNvSpPr/>
              <p:nvPr/>
            </p:nvSpPr>
            <p:spPr>
              <a:xfrm>
                <a:off x="589306" y="4476096"/>
                <a:ext cx="532234" cy="519598"/>
              </a:xfrm>
              <a:prstGeom prst="rect">
                <a:avLst/>
              </a:prstGeom>
              <a:solidFill>
                <a:srgbClr val="59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644FC1AE-CAEA-4863-0A97-79548900C4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073" y="4583495"/>
                <a:ext cx="266700" cy="304800"/>
              </a:xfrm>
              <a:prstGeom prst="rect">
                <a:avLst/>
              </a:prstGeom>
            </p:spPr>
          </p:pic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53F728D-A9E5-6F9E-7E0B-44FD383B2013}"/>
                </a:ext>
              </a:extLst>
            </p:cNvPr>
            <p:cNvSpPr txBox="1"/>
            <p:nvPr/>
          </p:nvSpPr>
          <p:spPr>
            <a:xfrm>
              <a:off x="276775" y="5012762"/>
              <a:ext cx="1505338" cy="49244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3C3C3B"/>
                  </a:solidFill>
                  <a:latin typeface="Avenir Light" panose="020B0402020203020204"/>
                </a:rPr>
                <a:t>Calendar</a:t>
              </a:r>
            </a:p>
            <a:p>
              <a:pPr algn="ctr"/>
              <a:r>
                <a:rPr lang="en-GB" sz="1200" dirty="0">
                  <a:solidFill>
                    <a:srgbClr val="3C3C3B"/>
                  </a:solidFill>
                  <a:latin typeface="Avenir Light" panose="020B0402020203020204"/>
                </a:rPr>
                <a:t>School events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F07ACB-3C4B-28F1-215A-0C5BB2251165}"/>
              </a:ext>
            </a:extLst>
          </p:cNvPr>
          <p:cNvGrpSpPr/>
          <p:nvPr/>
        </p:nvGrpSpPr>
        <p:grpSpPr>
          <a:xfrm>
            <a:off x="2864150" y="3909736"/>
            <a:ext cx="532234" cy="519598"/>
            <a:chOff x="2461856" y="4476096"/>
            <a:chExt cx="532234" cy="51959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E19FC2A-1879-5856-781E-EAF2B481088D}"/>
                </a:ext>
              </a:extLst>
            </p:cNvPr>
            <p:cNvSpPr/>
            <p:nvPr/>
          </p:nvSpPr>
          <p:spPr>
            <a:xfrm>
              <a:off x="2461856" y="4476096"/>
              <a:ext cx="532234" cy="519598"/>
            </a:xfrm>
            <a:prstGeom prst="rect">
              <a:avLst/>
            </a:prstGeom>
            <a:solidFill>
              <a:srgbClr val="5973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5924AFF-81F3-F3AC-3CBD-447782F7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5573" y="4583495"/>
              <a:ext cx="304800" cy="304800"/>
            </a:xfrm>
            <a:prstGeom prst="rect">
              <a:avLst/>
            </a:prstGeom>
          </p:spPr>
        </p:pic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306E30E-5EF7-A7F8-749F-31AF06FC587E}"/>
              </a:ext>
            </a:extLst>
          </p:cNvPr>
          <p:cNvSpPr txBox="1"/>
          <p:nvPr/>
        </p:nvSpPr>
        <p:spPr>
          <a:xfrm>
            <a:off x="2484622" y="4446402"/>
            <a:ext cx="13476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3C3C3B"/>
                </a:solidFill>
                <a:latin typeface="Avenir Light" panose="020B0402020203020204"/>
              </a:rPr>
              <a:t>Messages</a:t>
            </a:r>
          </a:p>
          <a:p>
            <a:pPr algn="ctr"/>
            <a:r>
              <a:rPr lang="en-GB" sz="1200" dirty="0">
                <a:solidFill>
                  <a:srgbClr val="3C3C3B"/>
                </a:solidFill>
                <a:latin typeface="Avenir Light" panose="020B0402020203020204"/>
              </a:rPr>
              <a:t>Communications from School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324EAA1-1791-F54A-C7BD-D50A0E654CCA}"/>
              </a:ext>
            </a:extLst>
          </p:cNvPr>
          <p:cNvGrpSpPr/>
          <p:nvPr/>
        </p:nvGrpSpPr>
        <p:grpSpPr>
          <a:xfrm>
            <a:off x="4221824" y="3909736"/>
            <a:ext cx="1526365" cy="1210178"/>
            <a:chOff x="3801654" y="4476096"/>
            <a:chExt cx="1526365" cy="121017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587CFE5-421D-51F2-8895-CAC84279C0D1}"/>
                </a:ext>
              </a:extLst>
            </p:cNvPr>
            <p:cNvGrpSpPr/>
            <p:nvPr/>
          </p:nvGrpSpPr>
          <p:grpSpPr>
            <a:xfrm>
              <a:off x="4324896" y="4476096"/>
              <a:ext cx="532234" cy="519598"/>
              <a:chOff x="4324896" y="4476096"/>
              <a:chExt cx="532234" cy="519598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308760D-27A5-2C0F-7CF3-8BD906B3C45F}"/>
                  </a:ext>
                </a:extLst>
              </p:cNvPr>
              <p:cNvSpPr/>
              <p:nvPr/>
            </p:nvSpPr>
            <p:spPr>
              <a:xfrm>
                <a:off x="4324896" y="4476096"/>
                <a:ext cx="532234" cy="519598"/>
              </a:xfrm>
              <a:prstGeom prst="rect">
                <a:avLst/>
              </a:prstGeom>
              <a:solidFill>
                <a:srgbClr val="5973A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EF30ADBF-095E-8E2D-0029-A949626925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38613" y="4607307"/>
                <a:ext cx="304800" cy="257175"/>
              </a:xfrm>
              <a:prstGeom prst="rect">
                <a:avLst/>
              </a:prstGeom>
            </p:spPr>
          </p:pic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A7351BB-EFDE-D525-A20B-B06C14D805AA}"/>
                </a:ext>
              </a:extLst>
            </p:cNvPr>
            <p:cNvSpPr txBox="1"/>
            <p:nvPr/>
          </p:nvSpPr>
          <p:spPr>
            <a:xfrm>
              <a:off x="3801654" y="5009166"/>
              <a:ext cx="152636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3C3C3B"/>
                  </a:solidFill>
                  <a:latin typeface="Avenir Light" panose="020B0402020203020204"/>
                </a:rPr>
                <a:t>Menu</a:t>
              </a:r>
            </a:p>
            <a:p>
              <a:pPr algn="ctr"/>
              <a:r>
                <a:rPr lang="en-GB" sz="1200" dirty="0">
                  <a:solidFill>
                    <a:srgbClr val="3C3C3B"/>
                  </a:solidFill>
                  <a:latin typeface="Avenir Light" panose="020B0402020203020204"/>
                </a:rPr>
                <a:t>Access to Additional Features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5911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AE40E6E3-FEC3-FE4A-CAFC-74F3D509A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" y="5167960"/>
            <a:ext cx="10699113" cy="239171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AF5725E-C879-7833-1681-91ADB3DBF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340" y="434658"/>
            <a:ext cx="8355329" cy="21993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b="1" dirty="0">
                <a:solidFill>
                  <a:srgbClr val="E04867"/>
                </a:solidFill>
                <a:latin typeface="Roboto"/>
                <a:ea typeface="Roboto"/>
                <a:cs typeface="Roboto"/>
              </a:rPr>
              <a:t>Navigation</a:t>
            </a:r>
            <a:endParaRPr lang="en-US" sz="4800" b="1" dirty="0">
              <a:solidFill>
                <a:srgbClr val="E04867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B5626-8F9F-9143-CB39-DDF14BDAA6B8}"/>
              </a:ext>
            </a:extLst>
          </p:cNvPr>
          <p:cNvSpPr txBox="1"/>
          <p:nvPr/>
        </p:nvSpPr>
        <p:spPr>
          <a:xfrm>
            <a:off x="434339" y="1334909"/>
            <a:ext cx="5815853" cy="31700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indent="-46355" algn="l"/>
            <a:r>
              <a:rPr lang="en-GB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 panose="020B0402020203020204" pitchFamily="34" charset="77"/>
              </a:rPr>
              <a:t>Dashboard</a:t>
            </a:r>
            <a:endParaRPr lang="en-US"/>
          </a:p>
          <a:p>
            <a:pPr indent="-46355" algn="l"/>
            <a:endParaRPr lang="en-GB" sz="2000" b="1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indent="-46355"/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For busy parents who want to see important information they need to act on, our dashboard highlights these. </a:t>
            </a:r>
          </a:p>
          <a:p>
            <a:pPr indent="-46355"/>
            <a:endParaRPr lang="en-GB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/>
            </a:endParaRPr>
          </a:p>
          <a:p>
            <a:pPr indent="-46355" algn="l"/>
            <a:r>
              <a:rPr lang="en-GB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It will display, for example, featured posts (pinned posts), upcoming events and content requiring a parental response, such as consent forms.</a:t>
            </a:r>
            <a:endParaRPr lang="en-GB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Calibri"/>
            </a:endParaRPr>
          </a:p>
          <a:p>
            <a:pPr indent="-46355" algn="l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30211A7-7280-D117-F5F0-94F3FE47FAC3}"/>
              </a:ext>
            </a:extLst>
          </p:cNvPr>
          <p:cNvGrpSpPr/>
          <p:nvPr/>
        </p:nvGrpSpPr>
        <p:grpSpPr>
          <a:xfrm>
            <a:off x="6989201" y="1432157"/>
            <a:ext cx="1994787" cy="4317220"/>
            <a:chOff x="6989201" y="1432157"/>
            <a:chExt cx="1994787" cy="431722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69108C6-42DC-9C5F-B27B-6F53BE9DD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989201" y="1432157"/>
              <a:ext cx="1994787" cy="431722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A904D85-606A-16A6-F7BF-74ADDBB5E4AC}"/>
                </a:ext>
              </a:extLst>
            </p:cNvPr>
            <p:cNvSpPr/>
            <p:nvPr/>
          </p:nvSpPr>
          <p:spPr>
            <a:xfrm>
              <a:off x="7057807" y="5086605"/>
              <a:ext cx="366630" cy="546311"/>
            </a:xfrm>
            <a:prstGeom prst="rect">
              <a:avLst/>
            </a:prstGeom>
            <a:noFill/>
            <a:ln w="28575">
              <a:solidFill>
                <a:srgbClr val="E0486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49533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AE40E6E3-FEC3-FE4A-CAFC-74F3D509A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" y="5167960"/>
            <a:ext cx="10699113" cy="239171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AF5725E-C879-7833-1681-91ADB3DBF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340" y="434658"/>
            <a:ext cx="8355329" cy="21993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b="1" dirty="0">
                <a:solidFill>
                  <a:srgbClr val="E04867"/>
                </a:solidFill>
                <a:latin typeface="Roboto"/>
                <a:ea typeface="Roboto"/>
                <a:cs typeface="Roboto"/>
              </a:rPr>
              <a:t>Features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B5626-8F9F-9143-CB39-DDF14BDAA6B8}"/>
              </a:ext>
            </a:extLst>
          </p:cNvPr>
          <p:cNvSpPr txBox="1"/>
          <p:nvPr/>
        </p:nvSpPr>
        <p:spPr>
          <a:xfrm>
            <a:off x="434340" y="1334909"/>
            <a:ext cx="6063280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 panose="020B0402020203020204" pitchFamily="34" charset="77"/>
              </a:rPr>
              <a:t>Newsfeed </a:t>
            </a:r>
          </a:p>
          <a:p>
            <a:pPr algn="l"/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algn="l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Our newsfeed layout helps users see the latest posts without missing existing pinned posts.</a:t>
            </a:r>
          </a:p>
          <a:p>
            <a:pPr algn="l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Pinned posts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utilise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 less screen space and are grouped together as featured posts within a horizontally formatted section. 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pPr algn="l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This means users don't need to scroll past historical posts to see new content, they can view important content without it being missed.  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66760D-5815-1B6C-20E3-CCC57B13625A}"/>
              </a:ext>
            </a:extLst>
          </p:cNvPr>
          <p:cNvGrpSpPr/>
          <p:nvPr/>
        </p:nvGrpSpPr>
        <p:grpSpPr>
          <a:xfrm>
            <a:off x="7049162" y="1436957"/>
            <a:ext cx="1996072" cy="4320000"/>
            <a:chOff x="7049162" y="1436957"/>
            <a:chExt cx="1996072" cy="4320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87D4D42-DBB6-53A1-F130-EA8C0857E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7049162" y="1436957"/>
              <a:ext cx="1996072" cy="4320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99AD6A6-A8E5-56A4-A851-DE8FECD3555E}"/>
                </a:ext>
              </a:extLst>
            </p:cNvPr>
            <p:cNvSpPr/>
            <p:nvPr/>
          </p:nvSpPr>
          <p:spPr>
            <a:xfrm>
              <a:off x="7709071" y="5086605"/>
              <a:ext cx="366630" cy="546311"/>
            </a:xfrm>
            <a:prstGeom prst="rect">
              <a:avLst/>
            </a:prstGeom>
            <a:noFill/>
            <a:ln w="28575">
              <a:solidFill>
                <a:srgbClr val="E0486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FAEA1FB-D9BB-7111-DBAA-F496CE7F204C}"/>
                </a:ext>
              </a:extLst>
            </p:cNvPr>
            <p:cNvSpPr/>
            <p:nvPr/>
          </p:nvSpPr>
          <p:spPr>
            <a:xfrm rot="16200000">
              <a:off x="7258180" y="2302695"/>
              <a:ext cx="366630" cy="546311"/>
            </a:xfrm>
            <a:prstGeom prst="rect">
              <a:avLst/>
            </a:prstGeom>
            <a:noFill/>
            <a:ln w="28575">
              <a:solidFill>
                <a:srgbClr val="E0486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86195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AE40E6E3-FEC3-FE4A-CAFC-74F3D509A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" y="5167960"/>
            <a:ext cx="10699113" cy="239171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AF5725E-C879-7833-1681-91ADB3DBF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340" y="434658"/>
            <a:ext cx="8355329" cy="21993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b="1" dirty="0">
                <a:solidFill>
                  <a:srgbClr val="E04867"/>
                </a:solidFill>
                <a:latin typeface="Roboto"/>
                <a:ea typeface="Roboto"/>
                <a:cs typeface="Roboto"/>
              </a:rPr>
              <a:t>Features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B5626-8F9F-9143-CB39-DDF14BDAA6B8}"/>
              </a:ext>
            </a:extLst>
          </p:cNvPr>
          <p:cNvSpPr txBox="1"/>
          <p:nvPr/>
        </p:nvSpPr>
        <p:spPr>
          <a:xfrm>
            <a:off x="434339" y="1334909"/>
            <a:ext cx="6041765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 panose="020B0402020203020204" pitchFamily="34" charset="77"/>
              </a:rPr>
              <a:t>Newsfeed </a:t>
            </a:r>
          </a:p>
          <a:p>
            <a:pPr algn="l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/>
              </a:rPr>
              <a:t>Parents who have more than one child at a school can filter their newsfeeds by child. 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51A5592-B8DB-A053-BB86-F56315097F76}"/>
              </a:ext>
            </a:extLst>
          </p:cNvPr>
          <p:cNvGrpSpPr/>
          <p:nvPr/>
        </p:nvGrpSpPr>
        <p:grpSpPr>
          <a:xfrm>
            <a:off x="6973676" y="1334910"/>
            <a:ext cx="1998872" cy="4319998"/>
            <a:chOff x="6973676" y="1334910"/>
            <a:chExt cx="1998872" cy="431999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DA44B97-FEA2-C9EB-5E03-A19AB13A3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977762" y="1334910"/>
              <a:ext cx="1994786" cy="431999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FAC456A-9A92-F868-37D6-4A82AE5ACB08}"/>
                </a:ext>
              </a:extLst>
            </p:cNvPr>
            <p:cNvSpPr/>
            <p:nvPr/>
          </p:nvSpPr>
          <p:spPr>
            <a:xfrm>
              <a:off x="6973676" y="3489840"/>
              <a:ext cx="1985643" cy="535797"/>
            </a:xfrm>
            <a:prstGeom prst="rect">
              <a:avLst/>
            </a:prstGeom>
            <a:noFill/>
            <a:ln w="28575">
              <a:solidFill>
                <a:srgbClr val="E0486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61037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AE40E6E3-FEC3-FE4A-CAFC-74F3D509A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" y="5167960"/>
            <a:ext cx="10699113" cy="239171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AF5725E-C879-7833-1681-91ADB3DBF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340" y="434658"/>
            <a:ext cx="8355329" cy="21993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b="1" dirty="0">
                <a:solidFill>
                  <a:srgbClr val="E04867"/>
                </a:solidFill>
                <a:latin typeface="Roboto"/>
                <a:ea typeface="Roboto"/>
                <a:cs typeface="Roboto"/>
              </a:rPr>
              <a:t>Features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B5626-8F9F-9143-CB39-DDF14BDAA6B8}"/>
              </a:ext>
            </a:extLst>
          </p:cNvPr>
          <p:cNvSpPr txBox="1"/>
          <p:nvPr/>
        </p:nvSpPr>
        <p:spPr>
          <a:xfrm>
            <a:off x="434339" y="1334909"/>
            <a:ext cx="5589943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 panose="020B0402020203020204" pitchFamily="34" charset="77"/>
              </a:rPr>
              <a:t>Calendar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 panose="020B0402020203020204" pitchFamily="34" charset="77"/>
              </a:rPr>
              <a:t> </a:t>
            </a:r>
          </a:p>
          <a:p>
            <a:pPr algn="l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r>
              <a:rPr lang="en-US" sz="2000" dirty="0">
                <a:solidFill>
                  <a:srgbClr val="3C3C3B"/>
                </a:solidFill>
                <a:latin typeface="Avenir Light"/>
              </a:rPr>
              <a:t>Like with the newsfeed filter, parents with children at more than one school can filter calendar events by individual child. </a:t>
            </a:r>
            <a:endParaRPr lang="en-US" sz="2000" dirty="0">
              <a:solidFill>
                <a:srgbClr val="3C3C3B"/>
              </a:solidFill>
              <a:latin typeface="Avenir Light" panose="020B0402020203020204" pitchFamily="34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4D174DF-5160-0ADA-E8BA-529EC9E94DD6}"/>
              </a:ext>
            </a:extLst>
          </p:cNvPr>
          <p:cNvGrpSpPr/>
          <p:nvPr/>
        </p:nvGrpSpPr>
        <p:grpSpPr>
          <a:xfrm>
            <a:off x="6208913" y="1413590"/>
            <a:ext cx="3792060" cy="3754369"/>
            <a:chOff x="6208913" y="1413590"/>
            <a:chExt cx="3792060" cy="375436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F004CCF-4E42-631C-8D90-D71B9BD44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280469" y="1413590"/>
              <a:ext cx="1720504" cy="372599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A65452F-3927-0850-07F4-D22B60C00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208913" y="1441960"/>
              <a:ext cx="1720504" cy="372599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4E589E-27DA-4C96-2802-4173A5D0301A}"/>
                </a:ext>
              </a:extLst>
            </p:cNvPr>
            <p:cNvSpPr/>
            <p:nvPr/>
          </p:nvSpPr>
          <p:spPr>
            <a:xfrm>
              <a:off x="6994781" y="4435275"/>
              <a:ext cx="366630" cy="546311"/>
            </a:xfrm>
            <a:prstGeom prst="rect">
              <a:avLst/>
            </a:prstGeom>
            <a:noFill/>
            <a:ln w="28575">
              <a:solidFill>
                <a:srgbClr val="E0486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105441C-D58C-8E84-5969-E6FCDF3EA179}"/>
                </a:ext>
              </a:extLst>
            </p:cNvPr>
            <p:cNvSpPr/>
            <p:nvPr/>
          </p:nvSpPr>
          <p:spPr>
            <a:xfrm>
              <a:off x="8276319" y="4088643"/>
              <a:ext cx="1712303" cy="535797"/>
            </a:xfrm>
            <a:prstGeom prst="rect">
              <a:avLst/>
            </a:prstGeom>
            <a:noFill/>
            <a:ln w="28575">
              <a:solidFill>
                <a:srgbClr val="E0486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71850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AE40E6E3-FEC3-FE4A-CAFC-74F3D509A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" y="5167960"/>
            <a:ext cx="10699113" cy="239171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AF5725E-C879-7833-1681-91ADB3DBF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340" y="434658"/>
            <a:ext cx="8355329" cy="21993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800" b="1" dirty="0">
                <a:solidFill>
                  <a:srgbClr val="E04867"/>
                </a:solidFill>
                <a:latin typeface="Roboto"/>
                <a:ea typeface="Roboto"/>
                <a:cs typeface="Roboto"/>
              </a:rPr>
              <a:t>Features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B5626-8F9F-9143-CB39-DDF14BDAA6B8}"/>
              </a:ext>
            </a:extLst>
          </p:cNvPr>
          <p:cNvSpPr txBox="1"/>
          <p:nvPr/>
        </p:nvSpPr>
        <p:spPr>
          <a:xfrm>
            <a:off x="434340" y="1334909"/>
            <a:ext cx="3675082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Light" panose="020B0402020203020204" pitchFamily="34" charset="77"/>
              </a:rPr>
              <a:t>Messages</a:t>
            </a:r>
          </a:p>
          <a:p>
            <a:pPr algn="l"/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Avenir Light" panose="020B0402020203020204" pitchFamily="34" charset="77"/>
            </a:endParaRPr>
          </a:p>
          <a:p>
            <a:r>
              <a:rPr lang="en-US" sz="2000" dirty="0">
                <a:solidFill>
                  <a:srgbClr val="3C3C3B"/>
                </a:solidFill>
                <a:latin typeface="Avenir Light"/>
              </a:rPr>
              <a:t>Messages has a search facility, enabling parents to find key messages quickly. </a:t>
            </a:r>
            <a:endParaRPr lang="en-US" sz="2000" dirty="0">
              <a:solidFill>
                <a:srgbClr val="3C3C3B"/>
              </a:solidFill>
              <a:latin typeface="Avenir Light" panose="020B0402020203020204" pitchFamily="34" charset="77"/>
            </a:endParaRPr>
          </a:p>
          <a:p>
            <a:pPr algn="l"/>
            <a:endParaRPr lang="en-US" sz="2000" dirty="0">
              <a:solidFill>
                <a:srgbClr val="3C3C3B"/>
              </a:solidFill>
              <a:latin typeface="Avenir Light" panose="020B0402020203020204" pitchFamily="34" charset="77"/>
            </a:endParaRPr>
          </a:p>
          <a:p>
            <a:r>
              <a:rPr lang="en-US" sz="2000" dirty="0">
                <a:solidFill>
                  <a:srgbClr val="3C3C3B"/>
                </a:solidFill>
                <a:latin typeface="Avenir Light"/>
              </a:rPr>
              <a:t>They can also create additional folders to store messages in. </a:t>
            </a:r>
            <a:endParaRPr lang="en-US" sz="2000" dirty="0">
              <a:solidFill>
                <a:srgbClr val="3C3C3B"/>
              </a:solidFill>
              <a:latin typeface="Avenir Light" panose="020B0402020203020204" pitchFamily="34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D417719-3C52-987E-1AB2-7FE8C6C12682}"/>
              </a:ext>
            </a:extLst>
          </p:cNvPr>
          <p:cNvGrpSpPr/>
          <p:nvPr/>
        </p:nvGrpSpPr>
        <p:grpSpPr>
          <a:xfrm>
            <a:off x="4267516" y="1334909"/>
            <a:ext cx="5679318" cy="3725999"/>
            <a:chOff x="4267516" y="1334909"/>
            <a:chExt cx="5679318" cy="37259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07D3B63-8CA7-522B-EE6D-0B733991F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4267516" y="1334909"/>
              <a:ext cx="1720504" cy="372599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33D57E3-1068-F71B-C4C6-2267337D0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8226330" y="1334909"/>
              <a:ext cx="1720504" cy="372599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8A16690-583A-D6C3-89FF-FB2DE0A58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246923" y="1334909"/>
              <a:ext cx="1720504" cy="372599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26B7529-7273-F712-3EE6-F03BE095C0D0}"/>
                </a:ext>
              </a:extLst>
            </p:cNvPr>
            <p:cNvSpPr/>
            <p:nvPr/>
          </p:nvSpPr>
          <p:spPr>
            <a:xfrm>
              <a:off x="5345612" y="4456348"/>
              <a:ext cx="314065" cy="472712"/>
            </a:xfrm>
            <a:prstGeom prst="rect">
              <a:avLst/>
            </a:prstGeom>
            <a:noFill/>
            <a:ln w="28575">
              <a:solidFill>
                <a:srgbClr val="E0486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A679CD5-1D93-4C49-C624-B0E5A4C79EF4}"/>
                </a:ext>
              </a:extLst>
            </p:cNvPr>
            <p:cNvSpPr/>
            <p:nvPr/>
          </p:nvSpPr>
          <p:spPr>
            <a:xfrm>
              <a:off x="7310463" y="2019113"/>
              <a:ext cx="314065" cy="472712"/>
            </a:xfrm>
            <a:prstGeom prst="rect">
              <a:avLst/>
            </a:prstGeom>
            <a:noFill/>
            <a:ln w="28575">
              <a:solidFill>
                <a:srgbClr val="E0486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72841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517ff5-4e32-40a9-85cb-d840bb0e4158" xsi:nil="true"/>
    <lcf76f155ced4ddcb4097134ff3c332f xmlns="48e0ed86-71c9-482a-9d69-6a6da284ea9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DE3FBBCAFA744CB77936ACFA1708D8" ma:contentTypeVersion="16" ma:contentTypeDescription="Create a new document." ma:contentTypeScope="" ma:versionID="1eba72b9640c0df219fe4dfbfd9fedc1">
  <xsd:schema xmlns:xsd="http://www.w3.org/2001/XMLSchema" xmlns:xs="http://www.w3.org/2001/XMLSchema" xmlns:p="http://schemas.microsoft.com/office/2006/metadata/properties" xmlns:ns2="48e0ed86-71c9-482a-9d69-6a6da284ea92" xmlns:ns3="54517ff5-4e32-40a9-85cb-d840bb0e4158" targetNamespace="http://schemas.microsoft.com/office/2006/metadata/properties" ma:root="true" ma:fieldsID="6f3c0edb2b031d4bc5a6883ee9645fee" ns2:_="" ns3:_="">
    <xsd:import namespace="48e0ed86-71c9-482a-9d69-6a6da284ea92"/>
    <xsd:import namespace="54517ff5-4e32-40a9-85cb-d840bb0e41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0ed86-71c9-482a-9d69-6a6da284ea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b697e0f-f111-42dd-b1b0-9a313f6e7a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517ff5-4e32-40a9-85cb-d840bb0e41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4eef0ca3-a600-4889-a705-625b4ffa633a}" ma:internalName="TaxCatchAll" ma:showField="CatchAllData" ma:web="54517ff5-4e32-40a9-85cb-d840bb0e41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8F12BF-9B76-400B-8C08-B7D021022068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48e0ed86-71c9-482a-9d69-6a6da284ea92"/>
    <ds:schemaRef ds:uri="54517ff5-4e32-40a9-85cb-d840bb0e4158"/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A75BD9F-3380-4C73-9265-421833DD72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891C57-75F8-4AC4-A663-BA69F72045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0ed86-71c9-482a-9d69-6a6da284ea92"/>
    <ds:schemaRef ds:uri="54517ff5-4e32-40a9-85cb-d840bb0e41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1548</TotalTime>
  <Words>381</Words>
  <Application>Microsoft Office PowerPoint</Application>
  <PresentationFormat>Custom</PresentationFormat>
  <Paragraphs>80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Avenir Light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Jarvis</dc:creator>
  <cp:lastModifiedBy>Burns, Adam</cp:lastModifiedBy>
  <cp:revision>126</cp:revision>
  <cp:lastPrinted>2025-09-03T11:59:05Z</cp:lastPrinted>
  <dcterms:created xsi:type="dcterms:W3CDTF">2022-05-23T18:58:22Z</dcterms:created>
  <dcterms:modified xsi:type="dcterms:W3CDTF">2025-09-03T12:00:20Z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0x0101007EDE3FBBCAFA744CB77936ACFA1708D8</vt:lpwstr>
  </property>
  <property fmtid="{D5CDD505-2E9C-101B-9397-08002B2CF9AE}" pid="3" name="MediaServiceImageTags">
    <vt:lpwstr/>
  </property>
</Properties>
</file>